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4" r:id="rId1"/>
  </p:sldMasterIdLst>
  <p:sldIdLst>
    <p:sldId id="256" r:id="rId2"/>
    <p:sldId id="259" r:id="rId3"/>
    <p:sldId id="260" r:id="rId4"/>
    <p:sldId id="257" r:id="rId5"/>
    <p:sldId id="258" r:id="rId6"/>
    <p:sldId id="267" r:id="rId7"/>
    <p:sldId id="264" r:id="rId8"/>
    <p:sldId id="261" r:id="rId9"/>
    <p:sldId id="262" r:id="rId10"/>
    <p:sldId id="263" r:id="rId11"/>
    <p:sldId id="265" r:id="rId12"/>
    <p:sldId id="266"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12" autoAdjust="0"/>
    <p:restoredTop sz="94660"/>
  </p:normalViewPr>
  <p:slideViewPr>
    <p:cSldViewPr snapToGrid="0">
      <p:cViewPr varScale="1">
        <p:scale>
          <a:sx n="81" d="100"/>
          <a:sy n="81" d="100"/>
        </p:scale>
        <p:origin x="629"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fr-FR"/>
              <a:t>Modifiez le style du titre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49722A7-BE38-4551-A82F-E1DF93DAB96C}" type="datetimeFigureOut">
              <a:rPr lang="fr-FR" smtClean="0"/>
              <a:t>23/06/2022</a:t>
            </a:fld>
            <a:endParaRPr lang="fr-FR"/>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fr-FR"/>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5EBC28A9-5F2D-4585-A6B0-EA16232D8854}" type="slidenum">
              <a:rPr lang="fr-FR" smtClean="0"/>
              <a:t>‹N°›</a:t>
            </a:fld>
            <a:endParaRPr lang="fr-FR"/>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26729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49722A7-BE38-4551-A82F-E1DF93DAB96C}" type="datetimeFigureOut">
              <a:rPr lang="fr-FR" smtClean="0"/>
              <a:t>23/06/2022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EBC28A9-5F2D-4585-A6B0-EA16232D8854}" type="slidenum">
              <a:rPr lang="fr-FR" smtClean="0"/>
              <a:t>‹N°›</a:t>
            </a:fld>
            <a:endParaRPr lang="fr-FR"/>
          </a:p>
        </p:txBody>
      </p:sp>
    </p:spTree>
    <p:extLst>
      <p:ext uri="{BB962C8B-B14F-4D97-AF65-F5344CB8AC3E}">
        <p14:creationId xmlns:p14="http://schemas.microsoft.com/office/powerpoint/2010/main" val="1818423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49722A7-BE38-4551-A82F-E1DF93DAB96C}" type="datetimeFigureOut">
              <a:rPr lang="fr-FR" smtClean="0"/>
              <a:t>23/06/2022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EBC28A9-5F2D-4585-A6B0-EA16232D8854}" type="slidenum">
              <a:rPr lang="fr-FR" smtClean="0"/>
              <a:t>‹N°›</a:t>
            </a:fld>
            <a:endParaRPr lang="fr-FR"/>
          </a:p>
        </p:txBody>
      </p:sp>
    </p:spTree>
    <p:extLst>
      <p:ext uri="{BB962C8B-B14F-4D97-AF65-F5344CB8AC3E}">
        <p14:creationId xmlns:p14="http://schemas.microsoft.com/office/powerpoint/2010/main" val="928315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49722A7-BE38-4551-A82F-E1DF93DAB96C}" type="datetimeFigureOut">
              <a:rPr lang="fr-FR" smtClean="0"/>
              <a:t>23/06/2022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EBC28A9-5F2D-4585-A6B0-EA16232D8854}" type="slidenum">
              <a:rPr lang="fr-FR" smtClean="0"/>
              <a:t>‹N°›</a:t>
            </a:fld>
            <a:endParaRPr lang="fr-FR"/>
          </a:p>
        </p:txBody>
      </p:sp>
    </p:spTree>
    <p:extLst>
      <p:ext uri="{BB962C8B-B14F-4D97-AF65-F5344CB8AC3E}">
        <p14:creationId xmlns:p14="http://schemas.microsoft.com/office/powerpoint/2010/main" val="1785615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fr-FR"/>
              <a:t>Modifiez le style du titre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49722A7-BE38-4551-A82F-E1DF93DAB96C}" type="datetimeFigureOut">
              <a:rPr lang="fr-FR" smtClean="0"/>
              <a:t>23/06/2022</a:t>
            </a:fld>
            <a:endParaRPr lang="fr-FR"/>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fr-FR"/>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5EBC28A9-5F2D-4585-A6B0-EA16232D8854}" type="slidenum">
              <a:rPr lang="fr-FR" smtClean="0"/>
              <a:t>‹N°›</a:t>
            </a:fld>
            <a:endParaRPr lang="fr-FR"/>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9726738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949722A7-BE38-4551-A82F-E1DF93DAB96C}" type="datetimeFigureOut">
              <a:rPr lang="fr-FR" smtClean="0"/>
              <a:t>23/06/2022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EBC28A9-5F2D-4585-A6B0-EA16232D8854}" type="slidenum">
              <a:rPr lang="fr-FR" smtClean="0"/>
              <a:t>‹N°›</a:t>
            </a:fld>
            <a:endParaRPr lang="fr-FR"/>
          </a:p>
        </p:txBody>
      </p:sp>
    </p:spTree>
    <p:extLst>
      <p:ext uri="{BB962C8B-B14F-4D97-AF65-F5344CB8AC3E}">
        <p14:creationId xmlns:p14="http://schemas.microsoft.com/office/powerpoint/2010/main" val="176389731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fr-FR"/>
              <a:t>Modifiez le style du titre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257300" y="2909102"/>
            <a:ext cx="4800600" cy="299639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633864" y="2909102"/>
            <a:ext cx="4800600" cy="299639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949722A7-BE38-4551-A82F-E1DF93DAB96C}" type="datetimeFigureOut">
              <a:rPr lang="fr-FR" smtClean="0"/>
              <a:t>23/06/2022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5EBC28A9-5F2D-4585-A6B0-EA16232D8854}" type="slidenum">
              <a:rPr lang="fr-FR" smtClean="0"/>
              <a:t>‹N°›</a:t>
            </a:fld>
            <a:endParaRPr lang="fr-FR"/>
          </a:p>
        </p:txBody>
      </p:sp>
    </p:spTree>
    <p:extLst>
      <p:ext uri="{BB962C8B-B14F-4D97-AF65-F5344CB8AC3E}">
        <p14:creationId xmlns:p14="http://schemas.microsoft.com/office/powerpoint/2010/main" val="371633134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949722A7-BE38-4551-A82F-E1DF93DAB96C}" type="datetimeFigureOut">
              <a:rPr lang="fr-FR" smtClean="0"/>
              <a:t>23/06/2022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5EBC28A9-5F2D-4585-A6B0-EA16232D8854}" type="slidenum">
              <a:rPr lang="fr-FR" smtClean="0"/>
              <a:t>‹N°›</a:t>
            </a:fld>
            <a:endParaRPr lang="fr-FR"/>
          </a:p>
        </p:txBody>
      </p:sp>
    </p:spTree>
    <p:extLst>
      <p:ext uri="{BB962C8B-B14F-4D97-AF65-F5344CB8AC3E}">
        <p14:creationId xmlns:p14="http://schemas.microsoft.com/office/powerpoint/2010/main" val="4070065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9722A7-BE38-4551-A82F-E1DF93DAB96C}" type="datetimeFigureOut">
              <a:rPr lang="fr-FR" smtClean="0"/>
              <a:t>23/06/2022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5EBC28A9-5F2D-4585-A6B0-EA16232D8854}" type="slidenum">
              <a:rPr lang="fr-FR" smtClean="0"/>
              <a:t>‹N°›</a:t>
            </a:fld>
            <a:endParaRPr lang="fr-FR"/>
          </a:p>
        </p:txBody>
      </p:sp>
    </p:spTree>
    <p:extLst>
      <p:ext uri="{BB962C8B-B14F-4D97-AF65-F5344CB8AC3E}">
        <p14:creationId xmlns:p14="http://schemas.microsoft.com/office/powerpoint/2010/main" val="537397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fr-FR"/>
              <a:t>Modifiez le style du titre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765051" y="6375679"/>
            <a:ext cx="1233355" cy="348462"/>
          </a:xfrm>
        </p:spPr>
        <p:txBody>
          <a:bodyPr/>
          <a:lstStyle/>
          <a:p>
            <a:fld id="{949722A7-BE38-4551-A82F-E1DF93DAB96C}" type="datetimeFigureOut">
              <a:rPr lang="fr-FR" smtClean="0"/>
              <a:t>23/06/2022</a:t>
            </a:fld>
            <a:endParaRPr lang="fr-FR"/>
          </a:p>
        </p:txBody>
      </p:sp>
      <p:sp>
        <p:nvSpPr>
          <p:cNvPr id="6" name="Footer Placeholder 5"/>
          <p:cNvSpPr>
            <a:spLocks noGrp="1"/>
          </p:cNvSpPr>
          <p:nvPr>
            <p:ph type="ftr" sz="quarter" idx="11"/>
          </p:nvPr>
        </p:nvSpPr>
        <p:spPr>
          <a:xfrm>
            <a:off x="2103620" y="6375679"/>
            <a:ext cx="3482179" cy="345796"/>
          </a:xfrm>
        </p:spPr>
        <p:txBody>
          <a:bodyPr/>
          <a:lstStyle/>
          <a:p>
            <a:endParaRPr lang="fr-FR"/>
          </a:p>
        </p:txBody>
      </p:sp>
      <p:sp>
        <p:nvSpPr>
          <p:cNvPr id="7" name="Slide Number Placeholder 6"/>
          <p:cNvSpPr>
            <a:spLocks noGrp="1"/>
          </p:cNvSpPr>
          <p:nvPr>
            <p:ph type="sldNum" sz="quarter" idx="12"/>
          </p:nvPr>
        </p:nvSpPr>
        <p:spPr>
          <a:xfrm>
            <a:off x="5691014" y="6375679"/>
            <a:ext cx="1232456" cy="345796"/>
          </a:xfrm>
        </p:spPr>
        <p:txBody>
          <a:bodyPr/>
          <a:lstStyle/>
          <a:p>
            <a:fld id="{5EBC28A9-5F2D-4585-A6B0-EA16232D8854}" type="slidenum">
              <a:rPr lang="fr-FR" smtClean="0"/>
              <a:t>‹N°›</a:t>
            </a:fld>
            <a:endParaRPr lang="fr-FR"/>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94968373"/>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fr-FR"/>
              <a:t>Modifiez le style du titre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765950" y="6375679"/>
            <a:ext cx="1232456" cy="348462"/>
          </a:xfrm>
        </p:spPr>
        <p:txBody>
          <a:bodyPr/>
          <a:lstStyle/>
          <a:p>
            <a:fld id="{949722A7-BE38-4551-A82F-E1DF93DAB96C}" type="datetimeFigureOut">
              <a:rPr lang="fr-FR" smtClean="0"/>
              <a:t>23/06/2022</a:t>
            </a:fld>
            <a:endParaRPr lang="fr-FR"/>
          </a:p>
        </p:txBody>
      </p:sp>
      <p:sp>
        <p:nvSpPr>
          <p:cNvPr id="6" name="Footer Placeholder 5"/>
          <p:cNvSpPr>
            <a:spLocks noGrp="1"/>
          </p:cNvSpPr>
          <p:nvPr>
            <p:ph type="ftr" sz="quarter" idx="11"/>
          </p:nvPr>
        </p:nvSpPr>
        <p:spPr>
          <a:xfrm>
            <a:off x="2103621" y="6375679"/>
            <a:ext cx="3482178" cy="345796"/>
          </a:xfrm>
        </p:spPr>
        <p:txBody>
          <a:bodyPr/>
          <a:lstStyle/>
          <a:p>
            <a:endParaRPr lang="fr-FR"/>
          </a:p>
        </p:txBody>
      </p:sp>
      <p:sp>
        <p:nvSpPr>
          <p:cNvPr id="7" name="Slide Number Placeholder 6"/>
          <p:cNvSpPr>
            <a:spLocks noGrp="1"/>
          </p:cNvSpPr>
          <p:nvPr>
            <p:ph type="sldNum" sz="quarter" idx="12"/>
          </p:nvPr>
        </p:nvSpPr>
        <p:spPr>
          <a:xfrm>
            <a:off x="5687568" y="6375679"/>
            <a:ext cx="1234440" cy="345796"/>
          </a:xfrm>
        </p:spPr>
        <p:txBody>
          <a:bodyPr/>
          <a:lstStyle/>
          <a:p>
            <a:fld id="{5EBC28A9-5F2D-4585-A6B0-EA16232D8854}" type="slidenum">
              <a:rPr lang="fr-FR" smtClean="0"/>
              <a:t>‹N°›</a:t>
            </a:fld>
            <a:endParaRPr lang="fr-FR"/>
          </a:p>
        </p:txBody>
      </p:sp>
    </p:spTree>
    <p:extLst>
      <p:ext uri="{BB962C8B-B14F-4D97-AF65-F5344CB8AC3E}">
        <p14:creationId xmlns:p14="http://schemas.microsoft.com/office/powerpoint/2010/main" val="2504577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49722A7-BE38-4551-A82F-E1DF93DAB96C}" type="datetimeFigureOut">
              <a:rPr lang="fr-FR" smtClean="0"/>
              <a:t>23/06/2022</a:t>
            </a:fld>
            <a:endParaRPr lang="fr-FR"/>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fr-FR"/>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5EBC28A9-5F2D-4585-A6B0-EA16232D8854}" type="slidenum">
              <a:rPr lang="fr-FR" smtClean="0"/>
              <a:t>‹N°›</a:t>
            </a:fld>
            <a:endParaRPr lang="fr-FR"/>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74805006"/>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emf"/><Relationship Id="rId7" Type="http://schemas.openxmlformats.org/officeDocument/2006/relationships/image" Target="../media/image28.jpeg"/><Relationship Id="rId2" Type="http://schemas.openxmlformats.org/officeDocument/2006/relationships/image" Target="../media/image23.emf"/><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emf"/></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f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221C63A-CBE6-45ED-848E-F31B318FC70A}"/>
              </a:ext>
            </a:extLst>
          </p:cNvPr>
          <p:cNvSpPr>
            <a:spLocks noGrp="1"/>
          </p:cNvSpPr>
          <p:nvPr>
            <p:ph type="title"/>
          </p:nvPr>
        </p:nvSpPr>
        <p:spPr>
          <a:xfrm>
            <a:off x="631371" y="783771"/>
            <a:ext cx="6339576" cy="2453951"/>
          </a:xfrm>
        </p:spPr>
        <p:txBody>
          <a:bodyPr>
            <a:normAutofit fontScale="90000"/>
          </a:bodyPr>
          <a:lstStyle/>
          <a:p>
            <a:r>
              <a:rPr lang="fr-FR" sz="4400" dirty="0"/>
              <a:t>LA FINALE </a:t>
            </a:r>
            <a:r>
              <a:rPr lang="fr-FR" sz="3600" dirty="0"/>
              <a:t>ACAD</a:t>
            </a:r>
            <a:r>
              <a:rPr lang="fr-FR" sz="3600" dirty="0">
                <a:latin typeface="Arial" panose="020B0604020202020204" pitchFamily="34" charset="0"/>
                <a:cs typeface="Arial" panose="020B0604020202020204" pitchFamily="34" charset="0"/>
              </a:rPr>
              <a:t>É</a:t>
            </a:r>
            <a:r>
              <a:rPr lang="fr-FR" sz="3600" dirty="0"/>
              <a:t>MIQUE  DES</a:t>
            </a:r>
            <a:br>
              <a:rPr lang="fr-FR" sz="4000" dirty="0"/>
            </a:br>
            <a:r>
              <a:rPr lang="fr-FR" sz="7200" dirty="0"/>
              <a:t>Olympiades</a:t>
            </a:r>
            <a:r>
              <a:rPr lang="fr-FR" sz="4000" dirty="0"/>
              <a:t> de la Carsat 2022</a:t>
            </a:r>
          </a:p>
        </p:txBody>
      </p:sp>
      <p:sp>
        <p:nvSpPr>
          <p:cNvPr id="7" name="ZoneTexte 6">
            <a:extLst>
              <a:ext uri="{FF2B5EF4-FFF2-40B4-BE49-F238E27FC236}">
                <a16:creationId xmlns:a16="http://schemas.microsoft.com/office/drawing/2014/main" id="{3A990DC8-DC4B-44A0-87F0-97689D870C3C}"/>
              </a:ext>
            </a:extLst>
          </p:cNvPr>
          <p:cNvSpPr txBox="1"/>
          <p:nvPr/>
        </p:nvSpPr>
        <p:spPr>
          <a:xfrm>
            <a:off x="1145333" y="3719122"/>
            <a:ext cx="6097554" cy="646331"/>
          </a:xfrm>
          <a:prstGeom prst="rect">
            <a:avLst/>
          </a:prstGeom>
          <a:noFill/>
        </p:spPr>
        <p:txBody>
          <a:bodyPr wrap="square">
            <a:spAutoFit/>
          </a:bodyPr>
          <a:lstStyle/>
          <a:p>
            <a:r>
              <a:rPr lang="fr-FR" sz="3600" dirty="0">
                <a:solidFill>
                  <a:srgbClr val="FF0000"/>
                </a:solidFill>
              </a:rPr>
              <a:t>10</a:t>
            </a:r>
            <a:r>
              <a:rPr lang="fr-FR" sz="3600" baseline="30000" dirty="0">
                <a:solidFill>
                  <a:srgbClr val="FF0000"/>
                </a:solidFill>
              </a:rPr>
              <a:t>ème</a:t>
            </a:r>
            <a:r>
              <a:rPr lang="fr-FR" dirty="0"/>
              <a:t> finale aux Olympiades en présentiel… </a:t>
            </a:r>
          </a:p>
        </p:txBody>
      </p:sp>
      <p:pic>
        <p:nvPicPr>
          <p:cNvPr id="10" name="Image 9">
            <a:extLst>
              <a:ext uri="{FF2B5EF4-FFF2-40B4-BE49-F238E27FC236}">
                <a16:creationId xmlns:a16="http://schemas.microsoft.com/office/drawing/2014/main" id="{6EA2E81F-80FD-4918-A9DF-72FBCC46E4D2}"/>
              </a:ext>
            </a:extLst>
          </p:cNvPr>
          <p:cNvPicPr>
            <a:picLocks noChangeAspect="1"/>
          </p:cNvPicPr>
          <p:nvPr/>
        </p:nvPicPr>
        <p:blipFill rotWithShape="1">
          <a:blip r:embed="rId2"/>
          <a:srcRect l="25408" t="18749" r="61723" b="16824"/>
          <a:stretch/>
        </p:blipFill>
        <p:spPr>
          <a:xfrm>
            <a:off x="8360227" y="1025687"/>
            <a:ext cx="3200402" cy="4806625"/>
          </a:xfrm>
          <a:prstGeom prst="rect">
            <a:avLst/>
          </a:prstGeom>
        </p:spPr>
      </p:pic>
      <p:sp>
        <p:nvSpPr>
          <p:cNvPr id="11" name="ZoneTexte 10">
            <a:extLst>
              <a:ext uri="{FF2B5EF4-FFF2-40B4-BE49-F238E27FC236}">
                <a16:creationId xmlns:a16="http://schemas.microsoft.com/office/drawing/2014/main" id="{6D71DEBA-262C-4683-AF50-A6BF178073E3}"/>
              </a:ext>
            </a:extLst>
          </p:cNvPr>
          <p:cNvSpPr txBox="1"/>
          <p:nvPr/>
        </p:nvSpPr>
        <p:spPr>
          <a:xfrm>
            <a:off x="3004457" y="5131837"/>
            <a:ext cx="3966490" cy="861774"/>
          </a:xfrm>
          <a:prstGeom prst="rect">
            <a:avLst/>
          </a:prstGeom>
          <a:noFill/>
        </p:spPr>
        <p:txBody>
          <a:bodyPr wrap="square" rtlCol="0">
            <a:spAutoFit/>
          </a:bodyPr>
          <a:lstStyle/>
          <a:p>
            <a:r>
              <a:rPr lang="fr-FR" u="sng" dirty="0"/>
              <a:t>Thème de l’année</a:t>
            </a:r>
            <a:r>
              <a:rPr lang="fr-FR" dirty="0"/>
              <a:t>: </a:t>
            </a:r>
          </a:p>
          <a:p>
            <a:r>
              <a:rPr lang="fr-FR" sz="3200" dirty="0"/>
              <a:t>Les risques physiques </a:t>
            </a:r>
          </a:p>
        </p:txBody>
      </p:sp>
    </p:spTree>
    <p:extLst>
      <p:ext uri="{BB962C8B-B14F-4D97-AF65-F5344CB8AC3E}">
        <p14:creationId xmlns:p14="http://schemas.microsoft.com/office/powerpoint/2010/main" val="3947867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631D77-EACF-453B-A09F-137A43676CD4}"/>
              </a:ext>
            </a:extLst>
          </p:cNvPr>
          <p:cNvSpPr>
            <a:spLocks noGrp="1"/>
          </p:cNvSpPr>
          <p:nvPr>
            <p:ph type="title"/>
          </p:nvPr>
        </p:nvSpPr>
        <p:spPr/>
        <p:txBody>
          <a:bodyPr>
            <a:normAutofit fontScale="90000"/>
          </a:bodyPr>
          <a:lstStyle/>
          <a:p>
            <a:r>
              <a:rPr lang="fr-FR" dirty="0"/>
              <a:t>Remise de goodies à tous les élèves et leurs accompagnateurs </a:t>
            </a:r>
          </a:p>
        </p:txBody>
      </p:sp>
      <p:sp>
        <p:nvSpPr>
          <p:cNvPr id="3" name="Espace réservé du contenu 2">
            <a:extLst>
              <a:ext uri="{FF2B5EF4-FFF2-40B4-BE49-F238E27FC236}">
                <a16:creationId xmlns:a16="http://schemas.microsoft.com/office/drawing/2014/main" id="{ECA978AD-1296-4B9A-BF12-BC2E1D19F965}"/>
              </a:ext>
            </a:extLst>
          </p:cNvPr>
          <p:cNvSpPr>
            <a:spLocks noGrp="1"/>
          </p:cNvSpPr>
          <p:nvPr>
            <p:ph idx="1"/>
          </p:nvPr>
        </p:nvSpPr>
        <p:spPr/>
        <p:txBody>
          <a:bodyPr/>
          <a:lstStyle/>
          <a:p>
            <a:r>
              <a:rPr lang="fr-FR" dirty="0"/>
              <a:t>Un jeu de 3 lentilles pour téléphone portable </a:t>
            </a:r>
          </a:p>
          <a:p>
            <a:endParaRPr lang="fr-FR" dirty="0"/>
          </a:p>
          <a:p>
            <a:endParaRPr lang="fr-FR" dirty="0"/>
          </a:p>
          <a:p>
            <a:r>
              <a:rPr lang="fr-FR" dirty="0"/>
              <a:t>Un lot d’affiches de l’INRS et le jeu « Risk </a:t>
            </a:r>
            <a:r>
              <a:rPr lang="fr-FR" dirty="0" err="1"/>
              <a:t>Hour</a:t>
            </a:r>
            <a:r>
              <a:rPr lang="fr-FR" dirty="0"/>
              <a:t> » crée par la Carsat pour chaque accompagnateur</a:t>
            </a:r>
          </a:p>
        </p:txBody>
      </p:sp>
      <p:pic>
        <p:nvPicPr>
          <p:cNvPr id="4" name="Image 3" descr="Gardez les sols propres sinon ça glisse !">
            <a:extLst>
              <a:ext uri="{FF2B5EF4-FFF2-40B4-BE49-F238E27FC236}">
                <a16:creationId xmlns:a16="http://schemas.microsoft.com/office/drawing/2014/main" id="{22728CFC-9127-4210-A226-622F1CAC372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983" y="4717617"/>
            <a:ext cx="1295400" cy="1725295"/>
          </a:xfrm>
          <a:prstGeom prst="rect">
            <a:avLst/>
          </a:prstGeom>
          <a:noFill/>
          <a:ln>
            <a:noFill/>
          </a:ln>
        </p:spPr>
      </p:pic>
      <p:pic>
        <p:nvPicPr>
          <p:cNvPr id="5" name="Image 4" descr="Stop aux TMS. N\'en faites pas des tonnes ! Attention à votre dos">
            <a:extLst>
              <a:ext uri="{FF2B5EF4-FFF2-40B4-BE49-F238E27FC236}">
                <a16:creationId xmlns:a16="http://schemas.microsoft.com/office/drawing/2014/main" id="{CF52BE8E-11E9-46AB-B83D-BC43FFC48A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497" y="4684915"/>
            <a:ext cx="1343660" cy="1790700"/>
          </a:xfrm>
          <a:prstGeom prst="rect">
            <a:avLst/>
          </a:prstGeom>
          <a:noFill/>
          <a:ln>
            <a:noFill/>
          </a:ln>
        </p:spPr>
      </p:pic>
      <p:pic>
        <p:nvPicPr>
          <p:cNvPr id="6" name="Image 5" descr="Etes-vous sûr d\'être bien installé ?">
            <a:extLst>
              <a:ext uri="{FF2B5EF4-FFF2-40B4-BE49-F238E27FC236}">
                <a16:creationId xmlns:a16="http://schemas.microsoft.com/office/drawing/2014/main" id="{989128A9-BD6B-431B-9978-72DAEA808D6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62624" y="4644405"/>
            <a:ext cx="1294130" cy="1724025"/>
          </a:xfrm>
          <a:prstGeom prst="rect">
            <a:avLst/>
          </a:prstGeom>
          <a:noFill/>
          <a:ln>
            <a:noFill/>
          </a:ln>
        </p:spPr>
      </p:pic>
      <p:pic>
        <p:nvPicPr>
          <p:cNvPr id="4100" name="Picture 4" descr="Risk Hour">
            <a:extLst>
              <a:ext uri="{FF2B5EF4-FFF2-40B4-BE49-F238E27FC236}">
                <a16:creationId xmlns:a16="http://schemas.microsoft.com/office/drawing/2014/main" id="{54853E57-9B85-41CA-B81B-C410E45C22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3051" y="4116504"/>
            <a:ext cx="4999686" cy="2542333"/>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80B0D7D3-6E24-4EEC-9BC4-C5CF6B65F059}"/>
              </a:ext>
            </a:extLst>
          </p:cNvPr>
          <p:cNvPicPr>
            <a:picLocks noChangeAspect="1"/>
          </p:cNvPicPr>
          <p:nvPr/>
        </p:nvPicPr>
        <p:blipFill rotWithShape="1">
          <a:blip r:embed="rId6">
            <a:extLst>
              <a:ext uri="{28A0092B-C50C-407E-A947-70E740481C1C}">
                <a14:useLocalDpi xmlns:a14="http://schemas.microsoft.com/office/drawing/2010/main" val="0"/>
              </a:ext>
            </a:extLst>
          </a:blip>
          <a:srcRect l="9560" t="9931" r="11864" b="9931"/>
          <a:stretch/>
        </p:blipFill>
        <p:spPr>
          <a:xfrm>
            <a:off x="6929485" y="1750342"/>
            <a:ext cx="1262842" cy="1721853"/>
          </a:xfrm>
          <a:prstGeom prst="rect">
            <a:avLst/>
          </a:prstGeom>
        </p:spPr>
      </p:pic>
    </p:spTree>
    <p:extLst>
      <p:ext uri="{BB962C8B-B14F-4D97-AF65-F5344CB8AC3E}">
        <p14:creationId xmlns:p14="http://schemas.microsoft.com/office/powerpoint/2010/main" val="4183576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3281B4-2362-4CCD-A517-B2011B17FA1B}"/>
              </a:ext>
            </a:extLst>
          </p:cNvPr>
          <p:cNvSpPr>
            <a:spLocks noGrp="1"/>
          </p:cNvSpPr>
          <p:nvPr>
            <p:ph type="title"/>
          </p:nvPr>
        </p:nvSpPr>
        <p:spPr/>
        <p:txBody>
          <a:bodyPr>
            <a:normAutofit fontScale="90000"/>
          </a:bodyPr>
          <a:lstStyle/>
          <a:p>
            <a:r>
              <a:rPr lang="fr-FR" dirty="0"/>
              <a:t>Un grand MERCI à tout ceux qui ont contribué à la réussite de cette belle journée…</a:t>
            </a:r>
          </a:p>
        </p:txBody>
      </p:sp>
      <p:sp>
        <p:nvSpPr>
          <p:cNvPr id="3" name="Espace réservé du contenu 2">
            <a:extLst>
              <a:ext uri="{FF2B5EF4-FFF2-40B4-BE49-F238E27FC236}">
                <a16:creationId xmlns:a16="http://schemas.microsoft.com/office/drawing/2014/main" id="{97BB666E-0135-46AB-97D5-4024DE6250DC}"/>
              </a:ext>
            </a:extLst>
          </p:cNvPr>
          <p:cNvSpPr>
            <a:spLocks noGrp="1"/>
          </p:cNvSpPr>
          <p:nvPr>
            <p:ph idx="1"/>
          </p:nvPr>
        </p:nvSpPr>
        <p:spPr/>
        <p:txBody>
          <a:bodyPr>
            <a:normAutofit/>
          </a:bodyPr>
          <a:lstStyle/>
          <a:p>
            <a:r>
              <a:rPr lang="fr-FR" dirty="0"/>
              <a:t>Notre partenaire: </a:t>
            </a:r>
          </a:p>
          <a:p>
            <a:endParaRPr lang="fr-FR" dirty="0"/>
          </a:p>
          <a:p>
            <a:endParaRPr lang="fr-FR" dirty="0"/>
          </a:p>
          <a:p>
            <a:r>
              <a:rPr lang="fr-FR" dirty="0"/>
              <a:t>Les exposants: </a:t>
            </a:r>
          </a:p>
          <a:p>
            <a:endParaRPr lang="fr-FR" dirty="0"/>
          </a:p>
          <a:p>
            <a:endParaRPr lang="fr-FR" dirty="0"/>
          </a:p>
          <a:p>
            <a:r>
              <a:rPr lang="fr-FR" dirty="0"/>
              <a:t>Le GIP FORINVAL, les chefs d’établissements, les enseignants, les inspecteurs, l’UTC…</a:t>
            </a:r>
          </a:p>
          <a:p>
            <a:pPr marL="0" indent="0">
              <a:buNone/>
            </a:pPr>
            <a:endParaRPr lang="fr-FR" dirty="0"/>
          </a:p>
        </p:txBody>
      </p:sp>
      <p:pic>
        <p:nvPicPr>
          <p:cNvPr id="7" name="Image 6">
            <a:extLst>
              <a:ext uri="{FF2B5EF4-FFF2-40B4-BE49-F238E27FC236}">
                <a16:creationId xmlns:a16="http://schemas.microsoft.com/office/drawing/2014/main" id="{429F4801-8F79-4B78-AE1E-B9CE751671A2}"/>
              </a:ext>
            </a:extLst>
          </p:cNvPr>
          <p:cNvPicPr>
            <a:picLocks noChangeAspect="1"/>
          </p:cNvPicPr>
          <p:nvPr/>
        </p:nvPicPr>
        <p:blipFill>
          <a:blip r:embed="rId2"/>
          <a:stretch>
            <a:fillRect/>
          </a:stretch>
        </p:blipFill>
        <p:spPr>
          <a:xfrm>
            <a:off x="6722598" y="3926815"/>
            <a:ext cx="772732" cy="778213"/>
          </a:xfrm>
          <a:prstGeom prst="rect">
            <a:avLst/>
          </a:prstGeom>
        </p:spPr>
      </p:pic>
      <p:pic>
        <p:nvPicPr>
          <p:cNvPr id="9" name="Image 8">
            <a:extLst>
              <a:ext uri="{FF2B5EF4-FFF2-40B4-BE49-F238E27FC236}">
                <a16:creationId xmlns:a16="http://schemas.microsoft.com/office/drawing/2014/main" id="{2D9A25DB-6DAB-43CD-BFEE-372307CE99AF}"/>
              </a:ext>
            </a:extLst>
          </p:cNvPr>
          <p:cNvPicPr>
            <a:picLocks noChangeAspect="1"/>
          </p:cNvPicPr>
          <p:nvPr/>
        </p:nvPicPr>
        <p:blipFill>
          <a:blip r:embed="rId3"/>
          <a:stretch>
            <a:fillRect/>
          </a:stretch>
        </p:blipFill>
        <p:spPr>
          <a:xfrm>
            <a:off x="2011820" y="3926815"/>
            <a:ext cx="2240924" cy="784698"/>
          </a:xfrm>
          <a:prstGeom prst="rect">
            <a:avLst/>
          </a:prstGeom>
        </p:spPr>
      </p:pic>
      <p:pic>
        <p:nvPicPr>
          <p:cNvPr id="15" name="Image 14">
            <a:extLst>
              <a:ext uri="{FF2B5EF4-FFF2-40B4-BE49-F238E27FC236}">
                <a16:creationId xmlns:a16="http://schemas.microsoft.com/office/drawing/2014/main" id="{BD218E86-CC55-4418-896E-747254454C19}"/>
              </a:ext>
            </a:extLst>
          </p:cNvPr>
          <p:cNvPicPr>
            <a:picLocks noChangeAspect="1"/>
          </p:cNvPicPr>
          <p:nvPr/>
        </p:nvPicPr>
        <p:blipFill>
          <a:blip r:embed="rId4"/>
          <a:stretch>
            <a:fillRect/>
          </a:stretch>
        </p:blipFill>
        <p:spPr>
          <a:xfrm>
            <a:off x="4514253" y="2286001"/>
            <a:ext cx="2343955" cy="1316477"/>
          </a:xfrm>
          <a:prstGeom prst="rect">
            <a:avLst/>
          </a:prstGeom>
        </p:spPr>
      </p:pic>
      <p:pic>
        <p:nvPicPr>
          <p:cNvPr id="1026" name="Picture 2" descr="ECF Prévention : une approche globale du risque routier et de la mobilité">
            <a:extLst>
              <a:ext uri="{FF2B5EF4-FFF2-40B4-BE49-F238E27FC236}">
                <a16:creationId xmlns:a16="http://schemas.microsoft.com/office/drawing/2014/main" id="{2F182549-5741-4DBA-B255-706B3B43AE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8049" y="3848994"/>
            <a:ext cx="1189368" cy="8495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chier:Gendarmerie nationale logo.svg — Wikipédia">
            <a:extLst>
              <a:ext uri="{FF2B5EF4-FFF2-40B4-BE49-F238E27FC236}">
                <a16:creationId xmlns:a16="http://schemas.microsoft.com/office/drawing/2014/main" id="{1E3CB160-BBF8-4F30-8EDB-5F4A550884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8528" y="3908170"/>
            <a:ext cx="1056324" cy="907915"/>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descr="https://frontal.in.ac-amiens.fr/modeles_docs/logos/logoAC_AMIENS.jpg">
            <a:extLst>
              <a:ext uri="{FF2B5EF4-FFF2-40B4-BE49-F238E27FC236}">
                <a16:creationId xmlns:a16="http://schemas.microsoft.com/office/drawing/2014/main" id="{0759DD78-286F-48E2-869D-A2CDF7FAB793}"/>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4978528" y="5221353"/>
            <a:ext cx="1201785" cy="1316477"/>
          </a:xfrm>
          <a:prstGeom prst="rect">
            <a:avLst/>
          </a:prstGeom>
          <a:noFill/>
          <a:ln>
            <a:noFill/>
          </a:ln>
        </p:spPr>
      </p:pic>
      <p:pic>
        <p:nvPicPr>
          <p:cNvPr id="6" name="Image 5">
            <a:extLst>
              <a:ext uri="{FF2B5EF4-FFF2-40B4-BE49-F238E27FC236}">
                <a16:creationId xmlns:a16="http://schemas.microsoft.com/office/drawing/2014/main" id="{C0218B8D-D215-4133-839A-0F01D5F6D5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93120" y="3833002"/>
            <a:ext cx="1322065" cy="878512"/>
          </a:xfrm>
          <a:prstGeom prst="rect">
            <a:avLst/>
          </a:prstGeom>
        </p:spPr>
      </p:pic>
    </p:spTree>
    <p:extLst>
      <p:ext uri="{BB962C8B-B14F-4D97-AF65-F5344CB8AC3E}">
        <p14:creationId xmlns:p14="http://schemas.microsoft.com/office/powerpoint/2010/main" val="188592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0EFAE0-5589-4FD3-9B17-46C9E1EF3CA2}"/>
              </a:ext>
            </a:extLst>
          </p:cNvPr>
          <p:cNvSpPr>
            <a:spLocks noGrp="1"/>
          </p:cNvSpPr>
          <p:nvPr>
            <p:ph type="title"/>
          </p:nvPr>
        </p:nvSpPr>
        <p:spPr/>
        <p:txBody>
          <a:bodyPr/>
          <a:lstStyle/>
          <a:p>
            <a:r>
              <a:rPr lang="fr-FR" dirty="0"/>
              <a:t>Rendez-Vous l’ANNÉE PROCHAINE…</a:t>
            </a:r>
          </a:p>
        </p:txBody>
      </p:sp>
      <p:sp>
        <p:nvSpPr>
          <p:cNvPr id="3" name="Espace réservé du contenu 2">
            <a:extLst>
              <a:ext uri="{FF2B5EF4-FFF2-40B4-BE49-F238E27FC236}">
                <a16:creationId xmlns:a16="http://schemas.microsoft.com/office/drawing/2014/main" id="{05745086-8791-4C4E-8FB6-22E8224CE904}"/>
              </a:ext>
            </a:extLst>
          </p:cNvPr>
          <p:cNvSpPr>
            <a:spLocks noGrp="1"/>
          </p:cNvSpPr>
          <p:nvPr>
            <p:ph idx="1"/>
          </p:nvPr>
        </p:nvSpPr>
        <p:spPr>
          <a:xfrm>
            <a:off x="1774193" y="1799872"/>
            <a:ext cx="4048109" cy="2445557"/>
          </a:xfrm>
        </p:spPr>
        <p:txBody>
          <a:bodyPr/>
          <a:lstStyle/>
          <a:p>
            <a:pPr marL="0" indent="0">
              <a:buNone/>
            </a:pPr>
            <a:r>
              <a:rPr lang="fr-FR" dirty="0"/>
              <a:t>En attendant, prenez-soin de vous!</a:t>
            </a:r>
          </a:p>
          <a:p>
            <a:pPr marL="0" indent="0">
              <a:buNone/>
            </a:pPr>
            <a:endParaRPr lang="fr-FR" dirty="0"/>
          </a:p>
        </p:txBody>
      </p:sp>
      <p:sp>
        <p:nvSpPr>
          <p:cNvPr id="4" name="ZoneTexte 3">
            <a:extLst>
              <a:ext uri="{FF2B5EF4-FFF2-40B4-BE49-F238E27FC236}">
                <a16:creationId xmlns:a16="http://schemas.microsoft.com/office/drawing/2014/main" id="{DE46F949-C308-4F45-8FFA-904E275DC6AB}"/>
              </a:ext>
            </a:extLst>
          </p:cNvPr>
          <p:cNvSpPr txBox="1"/>
          <p:nvPr/>
        </p:nvSpPr>
        <p:spPr>
          <a:xfrm>
            <a:off x="7753738" y="6316479"/>
            <a:ext cx="6400800" cy="646331"/>
          </a:xfrm>
          <a:prstGeom prst="rect">
            <a:avLst/>
          </a:prstGeom>
          <a:noFill/>
        </p:spPr>
        <p:txBody>
          <a:bodyPr wrap="square" rtlCol="0">
            <a:spAutoFit/>
          </a:bodyPr>
          <a:lstStyle/>
          <a:p>
            <a:r>
              <a:rPr lang="fr-FR" dirty="0"/>
              <a:t>Diaporama réalisé par l’équipe du CRESST</a:t>
            </a:r>
          </a:p>
          <a:p>
            <a:endParaRPr lang="fr-FR" dirty="0"/>
          </a:p>
        </p:txBody>
      </p:sp>
      <p:pic>
        <p:nvPicPr>
          <p:cNvPr id="6" name="Image 5">
            <a:extLst>
              <a:ext uri="{FF2B5EF4-FFF2-40B4-BE49-F238E27FC236}">
                <a16:creationId xmlns:a16="http://schemas.microsoft.com/office/drawing/2014/main" id="{2A9C3996-BD9D-42B9-8BCC-FAC0804D4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9093" y="5087703"/>
            <a:ext cx="3220907" cy="1228776"/>
          </a:xfrm>
          <a:prstGeom prst="rect">
            <a:avLst/>
          </a:prstGeom>
        </p:spPr>
      </p:pic>
      <p:pic>
        <p:nvPicPr>
          <p:cNvPr id="5122" name="Picture 2" descr="Formation arbre des causes : apprentissage à la méthode | SAFE 95">
            <a:extLst>
              <a:ext uri="{FF2B5EF4-FFF2-40B4-BE49-F238E27FC236}">
                <a16:creationId xmlns:a16="http://schemas.microsoft.com/office/drawing/2014/main" id="{E119CFE9-839A-4833-AE47-27CB2F4264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141" y="2257832"/>
            <a:ext cx="2543175" cy="1800225"/>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F5C1763F-E52A-4030-ACBA-C9F0B4DAB82B}"/>
              </a:ext>
            </a:extLst>
          </p:cNvPr>
          <p:cNvSpPr txBox="1"/>
          <p:nvPr/>
        </p:nvSpPr>
        <p:spPr>
          <a:xfrm>
            <a:off x="5337110" y="2649894"/>
            <a:ext cx="4833257" cy="646331"/>
          </a:xfrm>
          <a:prstGeom prst="rect">
            <a:avLst/>
          </a:prstGeom>
          <a:noFill/>
        </p:spPr>
        <p:txBody>
          <a:bodyPr wrap="square" rtlCol="0">
            <a:spAutoFit/>
          </a:bodyPr>
          <a:lstStyle/>
          <a:p>
            <a:r>
              <a:rPr lang="fr-FR" dirty="0"/>
              <a:t>Pensez à la PREVENTION des RISQUES PROFESSIONNELS!</a:t>
            </a:r>
          </a:p>
        </p:txBody>
      </p:sp>
    </p:spTree>
    <p:extLst>
      <p:ext uri="{BB962C8B-B14F-4D97-AF65-F5344CB8AC3E}">
        <p14:creationId xmlns:p14="http://schemas.microsoft.com/office/powerpoint/2010/main" val="1998431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62BEE3E-4FF8-44C5-8538-37441983080F}"/>
              </a:ext>
            </a:extLst>
          </p:cNvPr>
          <p:cNvSpPr>
            <a:spLocks noGrp="1"/>
          </p:cNvSpPr>
          <p:nvPr>
            <p:ph type="title"/>
          </p:nvPr>
        </p:nvSpPr>
        <p:spPr/>
        <p:txBody>
          <a:bodyPr>
            <a:normAutofit/>
          </a:bodyPr>
          <a:lstStyle/>
          <a:p>
            <a:r>
              <a:rPr lang="fr-FR" sz="3200" dirty="0"/>
              <a:t> 47 établissements étaient présents </a:t>
            </a:r>
          </a:p>
        </p:txBody>
      </p:sp>
      <p:sp>
        <p:nvSpPr>
          <p:cNvPr id="6" name="Espace réservé du contenu 5">
            <a:extLst>
              <a:ext uri="{FF2B5EF4-FFF2-40B4-BE49-F238E27FC236}">
                <a16:creationId xmlns:a16="http://schemas.microsoft.com/office/drawing/2014/main" id="{9DAE949E-544B-43E3-B393-A72F57B587D2}"/>
              </a:ext>
            </a:extLst>
          </p:cNvPr>
          <p:cNvSpPr>
            <a:spLocks noGrp="1"/>
          </p:cNvSpPr>
          <p:nvPr>
            <p:ph idx="1"/>
          </p:nvPr>
        </p:nvSpPr>
        <p:spPr>
          <a:xfrm>
            <a:off x="1251678" y="2286001"/>
            <a:ext cx="4844322" cy="3593591"/>
          </a:xfrm>
        </p:spPr>
        <p:txBody>
          <a:bodyPr/>
          <a:lstStyle/>
          <a:p>
            <a:pPr marL="0" indent="0">
              <a:buNone/>
            </a:pPr>
            <a:r>
              <a:rPr lang="fr-FR" dirty="0"/>
              <a:t>Avec leurs élèves de 3</a:t>
            </a:r>
            <a:r>
              <a:rPr lang="fr-FR" baseline="30000" dirty="0"/>
              <a:t>ème</a:t>
            </a:r>
            <a:r>
              <a:rPr lang="fr-FR" dirty="0"/>
              <a:t> Prépa Pro, SEGPA, CAP, BAC et BTS  </a:t>
            </a:r>
          </a:p>
          <a:p>
            <a:endParaRPr lang="fr-FR" dirty="0"/>
          </a:p>
          <a:p>
            <a:pPr marL="0" indent="0">
              <a:buNone/>
            </a:pPr>
            <a:r>
              <a:rPr lang="fr-FR" dirty="0"/>
              <a:t>Le mardi 5 avril 2022</a:t>
            </a:r>
          </a:p>
          <a:p>
            <a:endParaRPr lang="fr-FR" dirty="0"/>
          </a:p>
          <a:p>
            <a:pPr marL="0" indent="0">
              <a:buNone/>
            </a:pPr>
            <a:r>
              <a:rPr lang="fr-FR" dirty="0"/>
              <a:t>À l’UTC de Compiègne </a:t>
            </a:r>
          </a:p>
        </p:txBody>
      </p:sp>
      <p:pic>
        <p:nvPicPr>
          <p:cNvPr id="9" name="Image 8">
            <a:extLst>
              <a:ext uri="{FF2B5EF4-FFF2-40B4-BE49-F238E27FC236}">
                <a16:creationId xmlns:a16="http://schemas.microsoft.com/office/drawing/2014/main" id="{37B479F9-631B-48DD-815D-8154FA591A44}"/>
              </a:ext>
            </a:extLst>
          </p:cNvPr>
          <p:cNvPicPr>
            <a:picLocks noChangeAspect="1"/>
          </p:cNvPicPr>
          <p:nvPr/>
        </p:nvPicPr>
        <p:blipFill rotWithShape="1">
          <a:blip r:embed="rId2">
            <a:extLst>
              <a:ext uri="{28A0092B-C50C-407E-A947-70E740481C1C}">
                <a14:useLocalDpi xmlns:a14="http://schemas.microsoft.com/office/drawing/2010/main" val="0"/>
              </a:ext>
            </a:extLst>
          </a:blip>
          <a:srcRect t="9932" b="27890"/>
          <a:stretch/>
        </p:blipFill>
        <p:spPr>
          <a:xfrm>
            <a:off x="6096000" y="2388538"/>
            <a:ext cx="5129784" cy="4264187"/>
          </a:xfrm>
          <a:prstGeom prst="rect">
            <a:avLst/>
          </a:prstGeom>
        </p:spPr>
      </p:pic>
    </p:spTree>
    <p:extLst>
      <p:ext uri="{BB962C8B-B14F-4D97-AF65-F5344CB8AC3E}">
        <p14:creationId xmlns:p14="http://schemas.microsoft.com/office/powerpoint/2010/main" val="1736594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D95DA8-B77E-4560-99F8-24066B8FF544}"/>
              </a:ext>
            </a:extLst>
          </p:cNvPr>
          <p:cNvSpPr>
            <a:spLocks noGrp="1"/>
          </p:cNvSpPr>
          <p:nvPr>
            <p:ph type="title"/>
          </p:nvPr>
        </p:nvSpPr>
        <p:spPr/>
        <p:txBody>
          <a:bodyPr>
            <a:normAutofit/>
          </a:bodyPr>
          <a:lstStyle/>
          <a:p>
            <a:r>
              <a:rPr lang="fr-FR" dirty="0"/>
              <a:t>Déroulement de cette demi-journée</a:t>
            </a:r>
          </a:p>
        </p:txBody>
      </p:sp>
      <p:sp>
        <p:nvSpPr>
          <p:cNvPr id="5" name="Espace réservé du contenu 4">
            <a:extLst>
              <a:ext uri="{FF2B5EF4-FFF2-40B4-BE49-F238E27FC236}">
                <a16:creationId xmlns:a16="http://schemas.microsoft.com/office/drawing/2014/main" id="{15D240D0-778D-43DF-B31C-906895CBF4FE}"/>
              </a:ext>
            </a:extLst>
          </p:cNvPr>
          <p:cNvSpPr>
            <a:spLocks noGrp="1"/>
          </p:cNvSpPr>
          <p:nvPr>
            <p:ph idx="1"/>
          </p:nvPr>
        </p:nvSpPr>
        <p:spPr>
          <a:xfrm>
            <a:off x="838200" y="2041897"/>
            <a:ext cx="7083490" cy="4116307"/>
          </a:xfrm>
        </p:spPr>
        <p:txBody>
          <a:bodyPr>
            <a:normAutofit fontScale="85000" lnSpcReduction="20000"/>
          </a:bodyPr>
          <a:lstStyle/>
          <a:p>
            <a:pPr>
              <a:buFontTx/>
              <a:buChar char="-"/>
            </a:pPr>
            <a:r>
              <a:rPr lang="fr-FR" dirty="0"/>
              <a:t>Inscription obligatoire pour remise d’un numéro de participation.</a:t>
            </a:r>
          </a:p>
          <a:p>
            <a:pPr marL="0" indent="0">
              <a:buNone/>
            </a:pPr>
            <a:endParaRPr lang="fr-FR" dirty="0"/>
          </a:p>
          <a:p>
            <a:pPr>
              <a:buFontTx/>
              <a:buChar char="-"/>
            </a:pPr>
            <a:r>
              <a:rPr lang="fr-FR" dirty="0"/>
              <a:t>Passage des épreuves de la finale par catégorie: </a:t>
            </a:r>
          </a:p>
          <a:p>
            <a:pPr marL="457200" lvl="1" indent="0">
              <a:buNone/>
            </a:pPr>
            <a:r>
              <a:rPr lang="fr-FR" dirty="0"/>
              <a:t>- 3</a:t>
            </a:r>
            <a:r>
              <a:rPr lang="fr-FR" baseline="30000" dirty="0"/>
              <a:t>ème</a:t>
            </a:r>
            <a:r>
              <a:rPr lang="fr-FR" dirty="0"/>
              <a:t> Prépa-Pro, SEGPA et CAP </a:t>
            </a:r>
          </a:p>
          <a:p>
            <a:pPr lvl="1">
              <a:buFontTx/>
              <a:buChar char="-"/>
            </a:pPr>
            <a:r>
              <a:rPr lang="fr-FR" dirty="0"/>
              <a:t>BAC </a:t>
            </a:r>
          </a:p>
          <a:p>
            <a:pPr lvl="1">
              <a:buFontTx/>
              <a:buChar char="-"/>
            </a:pPr>
            <a:r>
              <a:rPr lang="fr-FR" dirty="0"/>
              <a:t>BTS </a:t>
            </a:r>
          </a:p>
          <a:p>
            <a:pPr lvl="1">
              <a:buFontTx/>
              <a:buChar char="-"/>
            </a:pPr>
            <a:endParaRPr lang="fr-FR" dirty="0"/>
          </a:p>
          <a:p>
            <a:pPr>
              <a:buFontTx/>
              <a:buChar char="-"/>
            </a:pPr>
            <a:r>
              <a:rPr lang="fr-FR" dirty="0"/>
              <a:t>Grâce à une Quizz-Box, les candidats ont saisi directement leurs réponses aux questions. Tous ont eu les mêmes questions, seuls le nombre de réponses était différents selon leur section.</a:t>
            </a:r>
          </a:p>
          <a:p>
            <a:pPr>
              <a:buFontTx/>
              <a:buChar char="-"/>
            </a:pPr>
            <a:endParaRPr lang="fr-FR" dirty="0"/>
          </a:p>
          <a:p>
            <a:pPr>
              <a:buFontTx/>
              <a:buChar char="-"/>
            </a:pPr>
            <a:r>
              <a:rPr lang="fr-FR" dirty="0"/>
              <a:t>Pendant les passages des épreuves, les élèves des autres niveaux ont pu découvrir des stands dédiés à la prévention </a:t>
            </a:r>
          </a:p>
        </p:txBody>
      </p:sp>
      <p:pic>
        <p:nvPicPr>
          <p:cNvPr id="7" name="Image 6">
            <a:extLst>
              <a:ext uri="{FF2B5EF4-FFF2-40B4-BE49-F238E27FC236}">
                <a16:creationId xmlns:a16="http://schemas.microsoft.com/office/drawing/2014/main" id="{5F51EC3B-0A6C-42A2-91D1-CB46A89250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5078" y="1895377"/>
            <a:ext cx="2937588" cy="2190951"/>
          </a:xfrm>
          <a:prstGeom prst="rect">
            <a:avLst/>
          </a:prstGeom>
        </p:spPr>
      </p:pic>
      <p:pic>
        <p:nvPicPr>
          <p:cNvPr id="1026" name="Picture 2" descr="Systeme de vote pour le monde educatif - Education - Quizzbox">
            <a:extLst>
              <a:ext uri="{FF2B5EF4-FFF2-40B4-BE49-F238E27FC236}">
                <a16:creationId xmlns:a16="http://schemas.microsoft.com/office/drawing/2014/main" id="{FC10646E-6CD6-4516-A679-0A57302BDE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877" r="30329"/>
          <a:stretch/>
        </p:blipFill>
        <p:spPr bwMode="auto">
          <a:xfrm>
            <a:off x="9069355" y="4812651"/>
            <a:ext cx="615821" cy="108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751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75100931-274C-403E-B0A9-63F2C2D8E00C}"/>
              </a:ext>
            </a:extLst>
          </p:cNvPr>
          <p:cNvSpPr>
            <a:spLocks noGrp="1"/>
          </p:cNvSpPr>
          <p:nvPr>
            <p:ph type="title"/>
          </p:nvPr>
        </p:nvSpPr>
        <p:spPr/>
        <p:txBody>
          <a:bodyPr/>
          <a:lstStyle/>
          <a:p>
            <a:r>
              <a:rPr lang="fr-FR" dirty="0"/>
              <a:t>Des stands appréciés des élèves et accompagnateurs…</a:t>
            </a:r>
          </a:p>
        </p:txBody>
      </p:sp>
      <p:pic>
        <p:nvPicPr>
          <p:cNvPr id="8" name="Espace réservé du contenu 7">
            <a:extLst>
              <a:ext uri="{FF2B5EF4-FFF2-40B4-BE49-F238E27FC236}">
                <a16:creationId xmlns:a16="http://schemas.microsoft.com/office/drawing/2014/main" id="{060685E2-257B-49DD-82FB-7849D11342D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1455" b="8334"/>
          <a:stretch/>
        </p:blipFill>
        <p:spPr>
          <a:xfrm>
            <a:off x="476238" y="1796715"/>
            <a:ext cx="2972816" cy="2302042"/>
          </a:xfrm>
        </p:spPr>
      </p:pic>
      <p:pic>
        <p:nvPicPr>
          <p:cNvPr id="10" name="Image 9">
            <a:extLst>
              <a:ext uri="{FF2B5EF4-FFF2-40B4-BE49-F238E27FC236}">
                <a16:creationId xmlns:a16="http://schemas.microsoft.com/office/drawing/2014/main" id="{67EB6FE9-7C19-4AAC-8274-0E67918925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4294" y="1929652"/>
            <a:ext cx="2150468" cy="2874957"/>
          </a:xfrm>
          <a:prstGeom prst="rect">
            <a:avLst/>
          </a:prstGeom>
        </p:spPr>
      </p:pic>
      <p:pic>
        <p:nvPicPr>
          <p:cNvPr id="12" name="Image 11">
            <a:extLst>
              <a:ext uri="{FF2B5EF4-FFF2-40B4-BE49-F238E27FC236}">
                <a16:creationId xmlns:a16="http://schemas.microsoft.com/office/drawing/2014/main" id="{A3BBD2D7-7BB3-4761-B00F-85C75C04EB4A}"/>
              </a:ext>
            </a:extLst>
          </p:cNvPr>
          <p:cNvPicPr>
            <a:picLocks noChangeAspect="1"/>
          </p:cNvPicPr>
          <p:nvPr/>
        </p:nvPicPr>
        <p:blipFill rotWithShape="1">
          <a:blip r:embed="rId4">
            <a:extLst>
              <a:ext uri="{28A0092B-C50C-407E-A947-70E740481C1C}">
                <a14:useLocalDpi xmlns:a14="http://schemas.microsoft.com/office/drawing/2010/main" val="0"/>
              </a:ext>
            </a:extLst>
          </a:blip>
          <a:srcRect t="20276" r="23135"/>
          <a:stretch/>
        </p:blipFill>
        <p:spPr>
          <a:xfrm>
            <a:off x="8319460" y="1744652"/>
            <a:ext cx="3034339" cy="2354105"/>
          </a:xfrm>
          <a:prstGeom prst="rect">
            <a:avLst/>
          </a:prstGeom>
        </p:spPr>
      </p:pic>
      <p:sp>
        <p:nvSpPr>
          <p:cNvPr id="13" name="ZoneTexte 12">
            <a:extLst>
              <a:ext uri="{FF2B5EF4-FFF2-40B4-BE49-F238E27FC236}">
                <a16:creationId xmlns:a16="http://schemas.microsoft.com/office/drawing/2014/main" id="{64E266DB-0E34-4CF9-8DB4-421E9E73D3A7}"/>
              </a:ext>
            </a:extLst>
          </p:cNvPr>
          <p:cNvSpPr txBox="1"/>
          <p:nvPr/>
        </p:nvSpPr>
        <p:spPr>
          <a:xfrm>
            <a:off x="949480" y="4312758"/>
            <a:ext cx="2972816" cy="1477328"/>
          </a:xfrm>
          <a:prstGeom prst="rect">
            <a:avLst/>
          </a:prstGeom>
          <a:noFill/>
        </p:spPr>
        <p:txBody>
          <a:bodyPr wrap="square" rtlCol="0">
            <a:spAutoFit/>
          </a:bodyPr>
          <a:lstStyle/>
          <a:p>
            <a:pPr algn="ctr"/>
            <a:r>
              <a:rPr lang="fr-FR" dirty="0"/>
              <a:t>La gendarmerie de l’Oise avec ses éthylotests, test de dépistage de stupéfiants, ses jumelles. Explications et manipulations.</a:t>
            </a:r>
          </a:p>
        </p:txBody>
      </p:sp>
      <p:sp>
        <p:nvSpPr>
          <p:cNvPr id="14" name="ZoneTexte 13">
            <a:extLst>
              <a:ext uri="{FF2B5EF4-FFF2-40B4-BE49-F238E27FC236}">
                <a16:creationId xmlns:a16="http://schemas.microsoft.com/office/drawing/2014/main" id="{DD3B0B8D-AD8C-4BF2-A188-D765D0C69B40}"/>
              </a:ext>
            </a:extLst>
          </p:cNvPr>
          <p:cNvSpPr txBox="1"/>
          <p:nvPr/>
        </p:nvSpPr>
        <p:spPr>
          <a:xfrm>
            <a:off x="8406062" y="4719935"/>
            <a:ext cx="3080084" cy="1754326"/>
          </a:xfrm>
          <a:prstGeom prst="rect">
            <a:avLst/>
          </a:prstGeom>
          <a:noFill/>
        </p:spPr>
        <p:txBody>
          <a:bodyPr wrap="square" rtlCol="0">
            <a:spAutoFit/>
          </a:bodyPr>
          <a:lstStyle/>
          <a:p>
            <a:pPr algn="ctr"/>
            <a:r>
              <a:rPr lang="fr-FR" dirty="0"/>
              <a:t>La MAIF avec son </a:t>
            </a:r>
            <a:r>
              <a:rPr lang="fr-FR" dirty="0" err="1"/>
              <a:t>réactiomètre</a:t>
            </a:r>
            <a:r>
              <a:rPr lang="fr-FR" dirty="0"/>
              <a:t> a permis aux jeunes d’appréhender la notion de freinage, de temps de réaction, d’arrêt et de sécurité lors de la conduite d’un véhicule</a:t>
            </a:r>
          </a:p>
        </p:txBody>
      </p:sp>
      <p:sp>
        <p:nvSpPr>
          <p:cNvPr id="15" name="ZoneTexte 14">
            <a:extLst>
              <a:ext uri="{FF2B5EF4-FFF2-40B4-BE49-F238E27FC236}">
                <a16:creationId xmlns:a16="http://schemas.microsoft.com/office/drawing/2014/main" id="{D795BD27-5C28-4D95-9AE4-E1F91FC10A76}"/>
              </a:ext>
            </a:extLst>
          </p:cNvPr>
          <p:cNvSpPr txBox="1"/>
          <p:nvPr/>
        </p:nvSpPr>
        <p:spPr>
          <a:xfrm>
            <a:off x="4539916" y="5181600"/>
            <a:ext cx="3218344" cy="1200329"/>
          </a:xfrm>
          <a:prstGeom prst="rect">
            <a:avLst/>
          </a:prstGeom>
          <a:noFill/>
        </p:spPr>
        <p:txBody>
          <a:bodyPr wrap="square" rtlCol="0">
            <a:spAutoFit/>
          </a:bodyPr>
          <a:lstStyle/>
          <a:p>
            <a:pPr algn="ctr"/>
            <a:r>
              <a:rPr lang="fr-FR" dirty="0"/>
              <a:t>Initiation pour certains au massage cardiaque avec utilisation d’un DAE avec le SDIS </a:t>
            </a:r>
            <a:r>
              <a:rPr lang="fr-FR"/>
              <a:t>de l’Oise</a:t>
            </a:r>
            <a:endParaRPr lang="fr-FR" dirty="0"/>
          </a:p>
        </p:txBody>
      </p:sp>
    </p:spTree>
    <p:extLst>
      <p:ext uri="{BB962C8B-B14F-4D97-AF65-F5344CB8AC3E}">
        <p14:creationId xmlns:p14="http://schemas.microsoft.com/office/powerpoint/2010/main" val="3243375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75100931-274C-403E-B0A9-63F2C2D8E00C}"/>
              </a:ext>
            </a:extLst>
          </p:cNvPr>
          <p:cNvSpPr>
            <a:spLocks noGrp="1"/>
          </p:cNvSpPr>
          <p:nvPr>
            <p:ph type="title"/>
          </p:nvPr>
        </p:nvSpPr>
        <p:spPr/>
        <p:txBody>
          <a:bodyPr/>
          <a:lstStyle/>
          <a:p>
            <a:r>
              <a:rPr lang="fr-FR" dirty="0"/>
              <a:t>Des stands appréciés des élèves et accompagnateurs… </a:t>
            </a:r>
          </a:p>
        </p:txBody>
      </p:sp>
      <p:sp>
        <p:nvSpPr>
          <p:cNvPr id="13" name="ZoneTexte 12">
            <a:extLst>
              <a:ext uri="{FF2B5EF4-FFF2-40B4-BE49-F238E27FC236}">
                <a16:creationId xmlns:a16="http://schemas.microsoft.com/office/drawing/2014/main" id="{64E266DB-0E34-4CF9-8DB4-421E9E73D3A7}"/>
              </a:ext>
            </a:extLst>
          </p:cNvPr>
          <p:cNvSpPr txBox="1"/>
          <p:nvPr/>
        </p:nvSpPr>
        <p:spPr>
          <a:xfrm>
            <a:off x="980037" y="4277483"/>
            <a:ext cx="2972816" cy="1200329"/>
          </a:xfrm>
          <a:prstGeom prst="rect">
            <a:avLst/>
          </a:prstGeom>
          <a:noFill/>
        </p:spPr>
        <p:txBody>
          <a:bodyPr wrap="square" rtlCol="0">
            <a:spAutoFit/>
          </a:bodyPr>
          <a:lstStyle/>
          <a:p>
            <a:pPr algn="ctr"/>
            <a:r>
              <a:rPr lang="fr-FR" dirty="0"/>
              <a:t>Le simulateur de conduite de l’ECF propose une expérience de conduite en toute sécurité. </a:t>
            </a:r>
          </a:p>
        </p:txBody>
      </p:sp>
      <p:sp>
        <p:nvSpPr>
          <p:cNvPr id="14" name="ZoneTexte 13">
            <a:extLst>
              <a:ext uri="{FF2B5EF4-FFF2-40B4-BE49-F238E27FC236}">
                <a16:creationId xmlns:a16="http://schemas.microsoft.com/office/drawing/2014/main" id="{DD3B0B8D-AD8C-4BF2-A188-D765D0C69B40}"/>
              </a:ext>
            </a:extLst>
          </p:cNvPr>
          <p:cNvSpPr txBox="1"/>
          <p:nvPr/>
        </p:nvSpPr>
        <p:spPr>
          <a:xfrm>
            <a:off x="8592674" y="4263069"/>
            <a:ext cx="3080084" cy="1200329"/>
          </a:xfrm>
          <a:prstGeom prst="rect">
            <a:avLst/>
          </a:prstGeom>
          <a:noFill/>
        </p:spPr>
        <p:txBody>
          <a:bodyPr wrap="square" rtlCol="0">
            <a:spAutoFit/>
          </a:bodyPr>
          <a:lstStyle/>
          <a:p>
            <a:pPr algn="ctr"/>
            <a:r>
              <a:rPr lang="fr-FR" dirty="0"/>
              <a:t>La CARSAT présente également des expériences sur les nuisances sonores et les moyens de prévention ,</a:t>
            </a:r>
          </a:p>
        </p:txBody>
      </p:sp>
      <p:sp>
        <p:nvSpPr>
          <p:cNvPr id="15" name="ZoneTexte 14">
            <a:extLst>
              <a:ext uri="{FF2B5EF4-FFF2-40B4-BE49-F238E27FC236}">
                <a16:creationId xmlns:a16="http://schemas.microsoft.com/office/drawing/2014/main" id="{D795BD27-5C28-4D95-9AE4-E1F91FC10A76}"/>
              </a:ext>
            </a:extLst>
          </p:cNvPr>
          <p:cNvSpPr txBox="1"/>
          <p:nvPr/>
        </p:nvSpPr>
        <p:spPr>
          <a:xfrm>
            <a:off x="4466941" y="4859923"/>
            <a:ext cx="3747796" cy="1754326"/>
          </a:xfrm>
          <a:prstGeom prst="rect">
            <a:avLst/>
          </a:prstGeom>
          <a:noFill/>
        </p:spPr>
        <p:txBody>
          <a:bodyPr wrap="square" rtlCol="0">
            <a:spAutoFit/>
          </a:bodyPr>
          <a:lstStyle/>
          <a:p>
            <a:pPr algn="ctr"/>
            <a:r>
              <a:rPr lang="fr-FR" dirty="0"/>
              <a:t>La CARSAT propose une expérience sur le calcul de la fréquence des vibrations lors de la conduite en fonction du réglage du siège au poids du conducteur… Les résultats sont sans appel..,</a:t>
            </a:r>
          </a:p>
        </p:txBody>
      </p:sp>
      <p:pic>
        <p:nvPicPr>
          <p:cNvPr id="9" name="Image 8">
            <a:extLst>
              <a:ext uri="{FF2B5EF4-FFF2-40B4-BE49-F238E27FC236}">
                <a16:creationId xmlns:a16="http://schemas.microsoft.com/office/drawing/2014/main" id="{26AC162C-FF12-4DBB-AF0C-8234DEF9802C}"/>
              </a:ext>
            </a:extLst>
          </p:cNvPr>
          <p:cNvPicPr>
            <a:picLocks noChangeAspect="1"/>
          </p:cNvPicPr>
          <p:nvPr/>
        </p:nvPicPr>
        <p:blipFill rotWithShape="1">
          <a:blip r:embed="rId2">
            <a:extLst>
              <a:ext uri="{28A0092B-C50C-407E-A947-70E740481C1C}">
                <a14:useLocalDpi xmlns:a14="http://schemas.microsoft.com/office/drawing/2010/main" val="0"/>
              </a:ext>
            </a:extLst>
          </a:blip>
          <a:srcRect r="5382"/>
          <a:stretch/>
        </p:blipFill>
        <p:spPr>
          <a:xfrm>
            <a:off x="1094477" y="1861066"/>
            <a:ext cx="2704525" cy="2138065"/>
          </a:xfrm>
          <a:prstGeom prst="rect">
            <a:avLst/>
          </a:prstGeom>
        </p:spPr>
      </p:pic>
      <p:pic>
        <p:nvPicPr>
          <p:cNvPr id="16" name="Image 15">
            <a:extLst>
              <a:ext uri="{FF2B5EF4-FFF2-40B4-BE49-F238E27FC236}">
                <a16:creationId xmlns:a16="http://schemas.microsoft.com/office/drawing/2014/main" id="{28D18282-681D-45A3-A13F-9755BB7B32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4369" y="2261319"/>
            <a:ext cx="3243261" cy="2425959"/>
          </a:xfrm>
          <a:prstGeom prst="rect">
            <a:avLst/>
          </a:prstGeom>
        </p:spPr>
      </p:pic>
      <p:pic>
        <p:nvPicPr>
          <p:cNvPr id="4" name="Image 3">
            <a:extLst>
              <a:ext uri="{FF2B5EF4-FFF2-40B4-BE49-F238E27FC236}">
                <a16:creationId xmlns:a16="http://schemas.microsoft.com/office/drawing/2014/main" id="{857A0829-823F-49D9-8B9D-7D5A37C27504}"/>
              </a:ext>
            </a:extLst>
          </p:cNvPr>
          <p:cNvPicPr>
            <a:picLocks noChangeAspect="1"/>
          </p:cNvPicPr>
          <p:nvPr/>
        </p:nvPicPr>
        <p:blipFill rotWithShape="1">
          <a:blip r:embed="rId4"/>
          <a:srcRect l="28281" t="8522" r="3470"/>
          <a:stretch/>
        </p:blipFill>
        <p:spPr>
          <a:xfrm>
            <a:off x="8592674" y="1389617"/>
            <a:ext cx="2837326" cy="2852312"/>
          </a:xfrm>
          <a:prstGeom prst="rect">
            <a:avLst/>
          </a:prstGeom>
        </p:spPr>
      </p:pic>
    </p:spTree>
    <p:extLst>
      <p:ext uri="{BB962C8B-B14F-4D97-AF65-F5344CB8AC3E}">
        <p14:creationId xmlns:p14="http://schemas.microsoft.com/office/powerpoint/2010/main" val="3917910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796939-52F5-4363-950A-FBACFB39FF81}"/>
              </a:ext>
            </a:extLst>
          </p:cNvPr>
          <p:cNvSpPr>
            <a:spLocks noGrp="1"/>
          </p:cNvSpPr>
          <p:nvPr>
            <p:ph type="title"/>
          </p:nvPr>
        </p:nvSpPr>
        <p:spPr/>
        <p:txBody>
          <a:bodyPr/>
          <a:lstStyle/>
          <a:p>
            <a:r>
              <a:rPr lang="fr-FR" dirty="0"/>
              <a:t>Des stands appréciés des élèves et accompagnateurs…</a:t>
            </a:r>
          </a:p>
        </p:txBody>
      </p:sp>
      <p:sp>
        <p:nvSpPr>
          <p:cNvPr id="8" name="ZoneTexte 7">
            <a:extLst>
              <a:ext uri="{FF2B5EF4-FFF2-40B4-BE49-F238E27FC236}">
                <a16:creationId xmlns:a16="http://schemas.microsoft.com/office/drawing/2014/main" id="{D2F5E11B-131E-44F8-B94A-11A332F3DC89}"/>
              </a:ext>
            </a:extLst>
          </p:cNvPr>
          <p:cNvSpPr txBox="1"/>
          <p:nvPr/>
        </p:nvSpPr>
        <p:spPr>
          <a:xfrm>
            <a:off x="3733014" y="4685122"/>
            <a:ext cx="3601040" cy="1477328"/>
          </a:xfrm>
          <a:prstGeom prst="rect">
            <a:avLst/>
          </a:prstGeom>
          <a:noFill/>
        </p:spPr>
        <p:txBody>
          <a:bodyPr wrap="square" rtlCol="0">
            <a:spAutoFit/>
          </a:bodyPr>
          <a:lstStyle/>
          <a:p>
            <a:r>
              <a:rPr lang="fr-FR" dirty="0"/>
              <a:t>Le CR ESST avec son plan d’intervention SST, le jeu KESKIRISK sur le secourisme et </a:t>
            </a:r>
            <a:r>
              <a:rPr lang="fr-FR"/>
              <a:t>la documentation </a:t>
            </a:r>
            <a:r>
              <a:rPr lang="fr-FR" dirty="0"/>
              <a:t>sur la prévention </a:t>
            </a:r>
            <a:r>
              <a:rPr lang="fr-FR"/>
              <a:t>des risques.</a:t>
            </a:r>
            <a:endParaRPr lang="fr-FR" dirty="0"/>
          </a:p>
        </p:txBody>
      </p:sp>
      <p:pic>
        <p:nvPicPr>
          <p:cNvPr id="12" name="Espace réservé du contenu 11">
            <a:extLst>
              <a:ext uri="{FF2B5EF4-FFF2-40B4-BE49-F238E27FC236}">
                <a16:creationId xmlns:a16="http://schemas.microsoft.com/office/drawing/2014/main" id="{43B62B66-C604-4126-9D15-B4815B607E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2433" y="2022050"/>
            <a:ext cx="3521621" cy="2641216"/>
          </a:xfrm>
        </p:spPr>
      </p:pic>
    </p:spTree>
    <p:extLst>
      <p:ext uri="{BB962C8B-B14F-4D97-AF65-F5344CB8AC3E}">
        <p14:creationId xmlns:p14="http://schemas.microsoft.com/office/powerpoint/2010/main" val="1664722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4BD587-058B-4C5E-9DB5-EF4621E47D64}"/>
              </a:ext>
            </a:extLst>
          </p:cNvPr>
          <p:cNvSpPr>
            <a:spLocks noGrp="1"/>
          </p:cNvSpPr>
          <p:nvPr>
            <p:ph type="title"/>
          </p:nvPr>
        </p:nvSpPr>
        <p:spPr/>
        <p:txBody>
          <a:bodyPr>
            <a:normAutofit/>
          </a:bodyPr>
          <a:lstStyle/>
          <a:p>
            <a:r>
              <a:rPr lang="fr-FR" dirty="0"/>
              <a:t>Et un bon goûter offert par la CARSAT!</a:t>
            </a:r>
          </a:p>
        </p:txBody>
      </p:sp>
      <p:pic>
        <p:nvPicPr>
          <p:cNvPr id="9" name="Espace réservé du contenu 8">
            <a:extLst>
              <a:ext uri="{FF2B5EF4-FFF2-40B4-BE49-F238E27FC236}">
                <a16:creationId xmlns:a16="http://schemas.microsoft.com/office/drawing/2014/main" id="{8E2811AE-FC94-44EA-87EA-199BBFFF8C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22239" y="2106890"/>
            <a:ext cx="5388128" cy="3594100"/>
          </a:xfrm>
        </p:spPr>
      </p:pic>
    </p:spTree>
    <p:extLst>
      <p:ext uri="{BB962C8B-B14F-4D97-AF65-F5344CB8AC3E}">
        <p14:creationId xmlns:p14="http://schemas.microsoft.com/office/powerpoint/2010/main" val="2089558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1D256C-5EE0-46CA-857D-1C3D564CF17F}"/>
              </a:ext>
            </a:extLst>
          </p:cNvPr>
          <p:cNvSpPr>
            <a:spLocks noGrp="1"/>
          </p:cNvSpPr>
          <p:nvPr>
            <p:ph type="title"/>
          </p:nvPr>
        </p:nvSpPr>
        <p:spPr/>
        <p:txBody>
          <a:bodyPr>
            <a:normAutofit/>
          </a:bodyPr>
          <a:lstStyle/>
          <a:p>
            <a:r>
              <a:rPr lang="fr-FR" dirty="0"/>
              <a:t>Le moment tant attendu des résultats…</a:t>
            </a:r>
          </a:p>
        </p:txBody>
      </p:sp>
      <p:pic>
        <p:nvPicPr>
          <p:cNvPr id="5" name="Espace réservé du contenu 4">
            <a:extLst>
              <a:ext uri="{FF2B5EF4-FFF2-40B4-BE49-F238E27FC236}">
                <a16:creationId xmlns:a16="http://schemas.microsoft.com/office/drawing/2014/main" id="{7382D8A7-872A-45AC-9614-9150F0C2514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2336"/>
          <a:stretch/>
        </p:blipFill>
        <p:spPr>
          <a:xfrm>
            <a:off x="931847" y="1821107"/>
            <a:ext cx="5817296" cy="2944262"/>
          </a:xfrm>
        </p:spPr>
      </p:pic>
      <p:pic>
        <p:nvPicPr>
          <p:cNvPr id="8" name="Image 7">
            <a:extLst>
              <a:ext uri="{FF2B5EF4-FFF2-40B4-BE49-F238E27FC236}">
                <a16:creationId xmlns:a16="http://schemas.microsoft.com/office/drawing/2014/main" id="{61E223FB-F8C3-487C-8D19-4DA6CBE6BDA7}"/>
              </a:ext>
            </a:extLst>
          </p:cNvPr>
          <p:cNvPicPr>
            <a:picLocks noChangeAspect="1"/>
          </p:cNvPicPr>
          <p:nvPr/>
        </p:nvPicPr>
        <p:blipFill rotWithShape="1">
          <a:blip r:embed="rId3">
            <a:extLst>
              <a:ext uri="{28A0092B-C50C-407E-A947-70E740481C1C}">
                <a14:useLocalDpi xmlns:a14="http://schemas.microsoft.com/office/drawing/2010/main" val="0"/>
              </a:ext>
            </a:extLst>
          </a:blip>
          <a:srcRect l="23608" t="16599" r="18995"/>
          <a:stretch/>
        </p:blipFill>
        <p:spPr>
          <a:xfrm>
            <a:off x="7015078" y="1711941"/>
            <a:ext cx="3159614" cy="3434118"/>
          </a:xfrm>
          <a:prstGeom prst="rect">
            <a:avLst/>
          </a:prstGeom>
        </p:spPr>
      </p:pic>
      <p:sp>
        <p:nvSpPr>
          <p:cNvPr id="10" name="ZoneTexte 9">
            <a:extLst>
              <a:ext uri="{FF2B5EF4-FFF2-40B4-BE49-F238E27FC236}">
                <a16:creationId xmlns:a16="http://schemas.microsoft.com/office/drawing/2014/main" id="{AE1B6A65-DC5D-40B3-A4B5-CB2085DD8D15}"/>
              </a:ext>
            </a:extLst>
          </p:cNvPr>
          <p:cNvSpPr txBox="1"/>
          <p:nvPr/>
        </p:nvSpPr>
        <p:spPr>
          <a:xfrm>
            <a:off x="931847" y="5146059"/>
            <a:ext cx="5705681" cy="923330"/>
          </a:xfrm>
          <a:prstGeom prst="rect">
            <a:avLst/>
          </a:prstGeom>
          <a:noFill/>
        </p:spPr>
        <p:txBody>
          <a:bodyPr wrap="square" rtlCol="0">
            <a:spAutoFit/>
          </a:bodyPr>
          <a:lstStyle/>
          <a:p>
            <a:pPr algn="ctr"/>
            <a:r>
              <a:rPr lang="fr-FR" dirty="0"/>
              <a:t>Pour les résultats, tous les finalistes et leurs accompagnateurs se sont retrouvés dans l’amphithéâtre</a:t>
            </a:r>
          </a:p>
          <a:p>
            <a:endParaRPr lang="fr-FR" dirty="0"/>
          </a:p>
        </p:txBody>
      </p:sp>
      <p:sp>
        <p:nvSpPr>
          <p:cNvPr id="11" name="ZoneTexte 10">
            <a:extLst>
              <a:ext uri="{FF2B5EF4-FFF2-40B4-BE49-F238E27FC236}">
                <a16:creationId xmlns:a16="http://schemas.microsoft.com/office/drawing/2014/main" id="{38F82AD7-150D-4173-A76F-F6392F67F6BF}"/>
              </a:ext>
            </a:extLst>
          </p:cNvPr>
          <p:cNvSpPr txBox="1"/>
          <p:nvPr/>
        </p:nvSpPr>
        <p:spPr>
          <a:xfrm>
            <a:off x="6860756" y="5173624"/>
            <a:ext cx="4068147" cy="1754326"/>
          </a:xfrm>
          <a:prstGeom prst="rect">
            <a:avLst/>
          </a:prstGeom>
          <a:noFill/>
        </p:spPr>
        <p:txBody>
          <a:bodyPr wrap="square" rtlCol="0">
            <a:spAutoFit/>
          </a:bodyPr>
          <a:lstStyle/>
          <a:p>
            <a:pPr algn="ctr"/>
            <a:r>
              <a:rPr lang="fr-FR" dirty="0"/>
              <a:t>Un message de M </a:t>
            </a:r>
            <a:r>
              <a:rPr lang="fr-FR" dirty="0" err="1"/>
              <a:t>Grimonprez</a:t>
            </a:r>
            <a:r>
              <a:rPr lang="fr-FR" dirty="0"/>
              <a:t> (Contrôleur de Sécurité CARSAT, Référent Education Nationale) malheureusement absent aux Olympiades, a été diffusé pour remercier tous les finalistes. </a:t>
            </a:r>
          </a:p>
        </p:txBody>
      </p:sp>
    </p:spTree>
    <p:extLst>
      <p:ext uri="{BB962C8B-B14F-4D97-AF65-F5344CB8AC3E}">
        <p14:creationId xmlns:p14="http://schemas.microsoft.com/office/powerpoint/2010/main" val="1407009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0FB4C0-B6E3-4C6D-AA19-E06293B1D269}"/>
              </a:ext>
            </a:extLst>
          </p:cNvPr>
          <p:cNvSpPr>
            <a:spLocks noGrp="1"/>
          </p:cNvSpPr>
          <p:nvPr>
            <p:ph type="title"/>
          </p:nvPr>
        </p:nvSpPr>
        <p:spPr>
          <a:xfrm>
            <a:off x="1250302" y="15486"/>
            <a:ext cx="8126963" cy="1325563"/>
          </a:xfrm>
        </p:spPr>
        <p:txBody>
          <a:bodyPr>
            <a:normAutofit fontScale="90000"/>
          </a:bodyPr>
          <a:lstStyle/>
          <a:p>
            <a:r>
              <a:rPr lang="fr-FR" dirty="0"/>
              <a:t>Remise des lots et des Trophées </a:t>
            </a:r>
          </a:p>
        </p:txBody>
      </p:sp>
      <p:sp>
        <p:nvSpPr>
          <p:cNvPr id="4" name="Espace réservé du contenu 3">
            <a:extLst>
              <a:ext uri="{FF2B5EF4-FFF2-40B4-BE49-F238E27FC236}">
                <a16:creationId xmlns:a16="http://schemas.microsoft.com/office/drawing/2014/main" id="{712C2D34-103B-4F64-9FAC-01B242EC48B0}"/>
              </a:ext>
            </a:extLst>
          </p:cNvPr>
          <p:cNvSpPr>
            <a:spLocks noGrp="1"/>
          </p:cNvSpPr>
          <p:nvPr>
            <p:ph idx="1"/>
          </p:nvPr>
        </p:nvSpPr>
        <p:spPr>
          <a:xfrm>
            <a:off x="1063690" y="1522281"/>
            <a:ext cx="9414587" cy="5018477"/>
          </a:xfrm>
        </p:spPr>
        <p:txBody>
          <a:bodyPr>
            <a:normAutofit fontScale="85000" lnSpcReduction="20000"/>
          </a:bodyPr>
          <a:lstStyle/>
          <a:p>
            <a:pPr marL="0" indent="0">
              <a:buNone/>
            </a:pPr>
            <a:r>
              <a:rPr lang="fr-FR" dirty="0"/>
              <a:t>Les 3 meilleurs de chaque catégorie ont été récompensés:</a:t>
            </a:r>
          </a:p>
          <a:p>
            <a:pPr marL="0" indent="0">
              <a:buNone/>
            </a:pPr>
            <a:endParaRPr lang="fr-FR" dirty="0"/>
          </a:p>
          <a:p>
            <a:pPr marL="0" indent="0">
              <a:buNone/>
            </a:pPr>
            <a:r>
              <a:rPr lang="fr-FR" dirty="0"/>
              <a:t>Lots offerts par la CARSAT: </a:t>
            </a:r>
          </a:p>
          <a:p>
            <a:pPr>
              <a:buFontTx/>
              <a:buChar char="-"/>
            </a:pPr>
            <a:r>
              <a:rPr lang="fr-FR" dirty="0"/>
              <a:t>1ers lots: Des montres connectées GARMIN</a:t>
            </a:r>
          </a:p>
          <a:p>
            <a:pPr>
              <a:buFontTx/>
              <a:buChar char="-"/>
            </a:pPr>
            <a:r>
              <a:rPr lang="fr-FR" dirty="0"/>
              <a:t>2èmes lots: Des enceintes connectées BOSE</a:t>
            </a:r>
          </a:p>
          <a:p>
            <a:pPr>
              <a:buFontTx/>
              <a:buChar char="-"/>
            </a:pPr>
            <a:r>
              <a:rPr lang="fr-FR" dirty="0"/>
              <a:t>3èmes lots: Cartes cadeaux</a:t>
            </a:r>
          </a:p>
          <a:p>
            <a:pPr>
              <a:buFontTx/>
              <a:buChar char="-"/>
            </a:pPr>
            <a:endParaRPr lang="fr-FR" dirty="0"/>
          </a:p>
          <a:p>
            <a:pPr marL="0" indent="0">
              <a:buNone/>
            </a:pPr>
            <a:r>
              <a:rPr lang="fr-FR" dirty="0"/>
              <a:t>+ Remise du trophée réalisé par les élèves</a:t>
            </a:r>
          </a:p>
          <a:p>
            <a:pPr marL="0" indent="0">
              <a:buNone/>
            </a:pPr>
            <a:r>
              <a:rPr lang="fr-FR" dirty="0"/>
              <a:t> des établissements:</a:t>
            </a:r>
          </a:p>
          <a:p>
            <a:pPr>
              <a:buFontTx/>
              <a:buChar char="-"/>
            </a:pPr>
            <a:r>
              <a:rPr lang="fr-FR" dirty="0"/>
              <a:t>Lycée Amyot d'</a:t>
            </a:r>
            <a:r>
              <a:rPr lang="fr-FR" dirty="0" err="1"/>
              <a:t>Inville</a:t>
            </a:r>
            <a:r>
              <a:rPr lang="fr-FR" dirty="0"/>
              <a:t> de Senlis pour le socle béton </a:t>
            </a:r>
          </a:p>
          <a:p>
            <a:pPr>
              <a:buFontTx/>
              <a:buChar char="-"/>
            </a:pPr>
            <a:r>
              <a:rPr lang="fr-FR" dirty="0"/>
              <a:t> Lycée Condorcet de St Quentin pour la plaque en plexiglas;</a:t>
            </a:r>
          </a:p>
          <a:p>
            <a:pPr>
              <a:buFontTx/>
              <a:buChar char="-"/>
            </a:pPr>
            <a:r>
              <a:rPr lang="fr-FR" dirty="0"/>
              <a:t> Lycée Corot de Beauvais pour la partie métallique;</a:t>
            </a:r>
          </a:p>
          <a:p>
            <a:pPr>
              <a:buFontTx/>
              <a:buChar char="-"/>
            </a:pPr>
            <a:r>
              <a:rPr lang="fr-FR" dirty="0"/>
              <a:t>Lycée Mireille Grenet de Compiègne pour la partie électronique</a:t>
            </a:r>
          </a:p>
          <a:p>
            <a:pPr marL="0" indent="0">
              <a:buNone/>
            </a:pPr>
            <a:r>
              <a:rPr lang="fr-FR" dirty="0"/>
              <a:t> et assemblage</a:t>
            </a:r>
          </a:p>
          <a:p>
            <a:pPr marL="0" indent="0">
              <a:buNone/>
            </a:pPr>
            <a:r>
              <a:rPr lang="fr-FR" dirty="0"/>
              <a:t> </a:t>
            </a:r>
          </a:p>
        </p:txBody>
      </p:sp>
      <p:pic>
        <p:nvPicPr>
          <p:cNvPr id="6" name="Image 5">
            <a:extLst>
              <a:ext uri="{FF2B5EF4-FFF2-40B4-BE49-F238E27FC236}">
                <a16:creationId xmlns:a16="http://schemas.microsoft.com/office/drawing/2014/main" id="{7F152369-C08A-4730-AB38-92BB039864DD}"/>
              </a:ext>
            </a:extLst>
          </p:cNvPr>
          <p:cNvPicPr>
            <a:picLocks noChangeAspect="1"/>
          </p:cNvPicPr>
          <p:nvPr/>
        </p:nvPicPr>
        <p:blipFill rotWithShape="1">
          <a:blip r:embed="rId2">
            <a:extLst>
              <a:ext uri="{28A0092B-C50C-407E-A947-70E740481C1C}">
                <a14:useLocalDpi xmlns:a14="http://schemas.microsoft.com/office/drawing/2010/main" val="0"/>
              </a:ext>
            </a:extLst>
          </a:blip>
          <a:srcRect l="52410" t="36189" r="7087" b="32245"/>
          <a:stretch/>
        </p:blipFill>
        <p:spPr>
          <a:xfrm>
            <a:off x="7113685" y="3315845"/>
            <a:ext cx="2169204" cy="1264509"/>
          </a:xfrm>
          <a:prstGeom prst="rect">
            <a:avLst/>
          </a:prstGeom>
        </p:spPr>
      </p:pic>
      <p:pic>
        <p:nvPicPr>
          <p:cNvPr id="7" name="Image 6">
            <a:extLst>
              <a:ext uri="{FF2B5EF4-FFF2-40B4-BE49-F238E27FC236}">
                <a16:creationId xmlns:a16="http://schemas.microsoft.com/office/drawing/2014/main" id="{7B837346-5EA2-472D-9F1F-9E72B1BF7CD4}"/>
              </a:ext>
            </a:extLst>
          </p:cNvPr>
          <p:cNvPicPr>
            <a:picLocks noChangeAspect="1"/>
          </p:cNvPicPr>
          <p:nvPr/>
        </p:nvPicPr>
        <p:blipFill rotWithShape="1">
          <a:blip r:embed="rId2">
            <a:extLst>
              <a:ext uri="{28A0092B-C50C-407E-A947-70E740481C1C}">
                <a14:useLocalDpi xmlns:a14="http://schemas.microsoft.com/office/drawing/2010/main" val="0"/>
              </a:ext>
            </a:extLst>
          </a:blip>
          <a:srcRect l="3525" t="36550" r="49967" b="35828"/>
          <a:stretch/>
        </p:blipFill>
        <p:spPr>
          <a:xfrm>
            <a:off x="6245774" y="2051339"/>
            <a:ext cx="2515671" cy="1117561"/>
          </a:xfrm>
          <a:prstGeom prst="rect">
            <a:avLst/>
          </a:prstGeom>
        </p:spPr>
      </p:pic>
      <p:pic>
        <p:nvPicPr>
          <p:cNvPr id="3076" name="Picture 4" descr="Photo libre de droit de 3 Dathlètes Sur Le Podium banque d'images et plus  d'images libres de droit de Forme tridimensionnelle - iStock">
            <a:extLst>
              <a:ext uri="{FF2B5EF4-FFF2-40B4-BE49-F238E27FC236}">
                <a16:creationId xmlns:a16="http://schemas.microsoft.com/office/drawing/2014/main" id="{54103999-9DD9-41FC-AB37-717221825E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2889" y="76150"/>
            <a:ext cx="2390775" cy="19145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275D7343-D42F-447E-872D-92FF2C64E23B}"/>
              </a:ext>
            </a:extLst>
          </p:cNvPr>
          <p:cNvPicPr>
            <a:picLocks noChangeAspect="1"/>
          </p:cNvPicPr>
          <p:nvPr/>
        </p:nvPicPr>
        <p:blipFill rotWithShape="1">
          <a:blip r:embed="rId4">
            <a:extLst>
              <a:ext uri="{28A0092B-C50C-407E-A947-70E740481C1C}">
                <a14:useLocalDpi xmlns:a14="http://schemas.microsoft.com/office/drawing/2010/main" val="0"/>
              </a:ext>
            </a:extLst>
          </a:blip>
          <a:srcRect t="35400"/>
          <a:stretch/>
        </p:blipFill>
        <p:spPr>
          <a:xfrm>
            <a:off x="8642250" y="4604438"/>
            <a:ext cx="3143413" cy="1522986"/>
          </a:xfrm>
          <a:prstGeom prst="rect">
            <a:avLst/>
          </a:prstGeom>
        </p:spPr>
      </p:pic>
    </p:spTree>
    <p:extLst>
      <p:ext uri="{BB962C8B-B14F-4D97-AF65-F5344CB8AC3E}">
        <p14:creationId xmlns:p14="http://schemas.microsoft.com/office/powerpoint/2010/main" val="4088881897"/>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emplate>TM10001106[[fn=Badge]]</Template>
  <TotalTime>344</TotalTime>
  <Words>574</Words>
  <Application>Microsoft Office PowerPoint</Application>
  <PresentationFormat>Grand écran</PresentationFormat>
  <Paragraphs>68</Paragraphs>
  <Slides>12</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12</vt:i4>
      </vt:variant>
    </vt:vector>
  </HeadingPairs>
  <TitlesOfParts>
    <vt:vector size="16" baseType="lpstr">
      <vt:lpstr>Arial</vt:lpstr>
      <vt:lpstr>Gill Sans MT</vt:lpstr>
      <vt:lpstr>Impact</vt:lpstr>
      <vt:lpstr>Badge</vt:lpstr>
      <vt:lpstr>LA FINALE ACADÉMIQUE  DES Olympiades de la Carsat 2022</vt:lpstr>
      <vt:lpstr> 47 établissements étaient présents </vt:lpstr>
      <vt:lpstr>Déroulement de cette demi-journée</vt:lpstr>
      <vt:lpstr>Des stands appréciés des élèves et accompagnateurs…</vt:lpstr>
      <vt:lpstr>Des stands appréciés des élèves et accompagnateurs… </vt:lpstr>
      <vt:lpstr>Des stands appréciés des élèves et accompagnateurs…</vt:lpstr>
      <vt:lpstr>Et un bon goûter offert par la CARSAT!</vt:lpstr>
      <vt:lpstr>Le moment tant attendu des résultats…</vt:lpstr>
      <vt:lpstr>Remise des lots et des Trophées </vt:lpstr>
      <vt:lpstr>Remise de goodies à tous les élèves et leurs accompagnateurs </vt:lpstr>
      <vt:lpstr>Un grand MERCI à tout ceux qui ont contribué à la réussite de cette belle journée…</vt:lpstr>
      <vt:lpstr>Rendez-Vous l’ANNÉE PROCHAINE…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Olympiades de la Carsat 2022</dc:title>
  <dc:creator>Hélène Henaux</dc:creator>
  <cp:lastModifiedBy>Hélène Henaux</cp:lastModifiedBy>
  <cp:revision>14</cp:revision>
  <dcterms:created xsi:type="dcterms:W3CDTF">2022-04-05T20:14:13Z</dcterms:created>
  <dcterms:modified xsi:type="dcterms:W3CDTF">2022-06-23T11:36:34Z</dcterms:modified>
</cp:coreProperties>
</file>